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3"/>
    <p:restoredTop sz="96993"/>
  </p:normalViewPr>
  <p:slideViewPr>
    <p:cSldViewPr snapToGrid="0">
      <p:cViewPr varScale="1">
        <p:scale>
          <a:sx n="147" d="100"/>
          <a:sy n="147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BD14E5-0C2B-4380-9703-4FB7A6504F5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5BBDF-13E9-4A83-827F-E344080D72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Analytics: Identify employees at risk of leaving.</a:t>
          </a:r>
        </a:p>
      </dgm:t>
    </dgm:pt>
    <dgm:pt modelId="{830B3C95-4CA8-4DD2-950B-9308B3E29ECF}" type="parTrans" cxnId="{9B8CC91C-A140-4B30-98C8-A18E024FE349}">
      <dgm:prSet/>
      <dgm:spPr/>
      <dgm:t>
        <a:bodyPr/>
        <a:lstStyle/>
        <a:p>
          <a:endParaRPr lang="en-US"/>
        </a:p>
      </dgm:t>
    </dgm:pt>
    <dgm:pt modelId="{C05A7034-4497-485B-B833-5A07191529D1}" type="sibTrans" cxnId="{9B8CC91C-A140-4B30-98C8-A18E024FE349}">
      <dgm:prSet/>
      <dgm:spPr/>
      <dgm:t>
        <a:bodyPr/>
        <a:lstStyle/>
        <a:p>
          <a:endParaRPr lang="en-US"/>
        </a:p>
      </dgm:t>
    </dgm:pt>
    <dgm:pt modelId="{01242009-6C40-420D-9CA7-817DF9A84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 Models: Use data-driven techniques to uncover attrition factors.</a:t>
          </a:r>
        </a:p>
      </dgm:t>
    </dgm:pt>
    <dgm:pt modelId="{09EDB74F-649F-4CFB-B036-1BC2970996F9}" type="parTrans" cxnId="{E22D437D-C4E7-4E24-A34E-4FBC8081B85A}">
      <dgm:prSet/>
      <dgm:spPr/>
      <dgm:t>
        <a:bodyPr/>
        <a:lstStyle/>
        <a:p>
          <a:endParaRPr lang="en-US"/>
        </a:p>
      </dgm:t>
    </dgm:pt>
    <dgm:pt modelId="{3CBC44F1-AEE2-49B4-A2F5-AE2445C89D75}" type="sibTrans" cxnId="{E22D437D-C4E7-4E24-A34E-4FBC8081B85A}">
      <dgm:prSet/>
      <dgm:spPr/>
      <dgm:t>
        <a:bodyPr/>
        <a:lstStyle/>
        <a:p>
          <a:endParaRPr lang="en-US"/>
        </a:p>
      </dgm:t>
    </dgm:pt>
    <dgm:pt modelId="{FBB00E0D-0565-48FD-960E-6DDD564997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Empowering Decisions: Enable proactive talent retention through actionable insights.</a:t>
          </a:r>
        </a:p>
      </dgm:t>
    </dgm:pt>
    <dgm:pt modelId="{27CFBA76-9CCD-4DDA-B036-2669446334E0}" type="parTrans" cxnId="{028A34A1-42FF-4274-8B13-A1310B124DB6}">
      <dgm:prSet/>
      <dgm:spPr/>
      <dgm:t>
        <a:bodyPr/>
        <a:lstStyle/>
        <a:p>
          <a:endParaRPr lang="en-US"/>
        </a:p>
      </dgm:t>
    </dgm:pt>
    <dgm:pt modelId="{19F7922F-7D55-419F-8567-FCF95042B0EB}" type="sibTrans" cxnId="{028A34A1-42FF-4274-8B13-A1310B124DB6}">
      <dgm:prSet/>
      <dgm:spPr/>
      <dgm:t>
        <a:bodyPr/>
        <a:lstStyle/>
        <a:p>
          <a:endParaRPr lang="en-US"/>
        </a:p>
      </dgm:t>
    </dgm:pt>
    <dgm:pt modelId="{D9E048B3-6CA0-4656-8162-766972E5870E}" type="pres">
      <dgm:prSet presAssocID="{27BD14E5-0C2B-4380-9703-4FB7A6504F55}" presName="root" presStyleCnt="0">
        <dgm:presLayoutVars>
          <dgm:dir/>
          <dgm:resizeHandles val="exact"/>
        </dgm:presLayoutVars>
      </dgm:prSet>
      <dgm:spPr/>
    </dgm:pt>
    <dgm:pt modelId="{9177C0C4-C2CA-4704-8429-199D36B9C65E}" type="pres">
      <dgm:prSet presAssocID="{0425BBDF-13E9-4A83-827F-E344080D72E2}" presName="compNode" presStyleCnt="0"/>
      <dgm:spPr/>
    </dgm:pt>
    <dgm:pt modelId="{4B84F247-3A3C-4C51-9297-C34C5A8C2B1E}" type="pres">
      <dgm:prSet presAssocID="{0425BBDF-13E9-4A83-827F-E344080D72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C591D39-FC98-4656-BA7D-522975AC8C65}" type="pres">
      <dgm:prSet presAssocID="{0425BBDF-13E9-4A83-827F-E344080D72E2}" presName="spaceRect" presStyleCnt="0"/>
      <dgm:spPr/>
    </dgm:pt>
    <dgm:pt modelId="{BA196D14-9E9C-45F5-85C6-8EBCEC8511E4}" type="pres">
      <dgm:prSet presAssocID="{0425BBDF-13E9-4A83-827F-E344080D72E2}" presName="textRect" presStyleLbl="revTx" presStyleIdx="0" presStyleCnt="3">
        <dgm:presLayoutVars>
          <dgm:chMax val="1"/>
          <dgm:chPref val="1"/>
        </dgm:presLayoutVars>
      </dgm:prSet>
      <dgm:spPr/>
    </dgm:pt>
    <dgm:pt modelId="{6B3509AC-7DE7-47E7-960E-363193BD697C}" type="pres">
      <dgm:prSet presAssocID="{C05A7034-4497-485B-B833-5A07191529D1}" presName="sibTrans" presStyleCnt="0"/>
      <dgm:spPr/>
    </dgm:pt>
    <dgm:pt modelId="{C620EE30-7C99-48B9-9775-A8C486FCE0BF}" type="pres">
      <dgm:prSet presAssocID="{01242009-6C40-420D-9CA7-817DF9A847E7}" presName="compNode" presStyleCnt="0"/>
      <dgm:spPr/>
    </dgm:pt>
    <dgm:pt modelId="{FE1B306E-FBA4-4DAE-988E-BC090070AC52}" type="pres">
      <dgm:prSet presAssocID="{01242009-6C40-420D-9CA7-817DF9A847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B0142C0-CBD8-4C31-BD0C-1D15780A2405}" type="pres">
      <dgm:prSet presAssocID="{01242009-6C40-420D-9CA7-817DF9A847E7}" presName="spaceRect" presStyleCnt="0"/>
      <dgm:spPr/>
    </dgm:pt>
    <dgm:pt modelId="{EF60C91F-F6C5-48D7-B861-3EFD0628D369}" type="pres">
      <dgm:prSet presAssocID="{01242009-6C40-420D-9CA7-817DF9A847E7}" presName="textRect" presStyleLbl="revTx" presStyleIdx="1" presStyleCnt="3">
        <dgm:presLayoutVars>
          <dgm:chMax val="1"/>
          <dgm:chPref val="1"/>
        </dgm:presLayoutVars>
      </dgm:prSet>
      <dgm:spPr/>
    </dgm:pt>
    <dgm:pt modelId="{2EDB58B0-3058-46BB-BEA6-CE1E16279C37}" type="pres">
      <dgm:prSet presAssocID="{3CBC44F1-AEE2-49B4-A2F5-AE2445C89D75}" presName="sibTrans" presStyleCnt="0"/>
      <dgm:spPr/>
    </dgm:pt>
    <dgm:pt modelId="{7BF0A80D-7A0B-453D-A2DC-5D12142AB6CD}" type="pres">
      <dgm:prSet presAssocID="{FBB00E0D-0565-48FD-960E-6DDD564997CE}" presName="compNode" presStyleCnt="0"/>
      <dgm:spPr/>
    </dgm:pt>
    <dgm:pt modelId="{DA4F905A-BC2D-4211-A7B1-1EDC9889C52A}" type="pres">
      <dgm:prSet presAssocID="{FBB00E0D-0565-48FD-960E-6DDD564997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9ACB59-01DD-45D0-AAE0-87FFD7CE4F6C}" type="pres">
      <dgm:prSet presAssocID="{FBB00E0D-0565-48FD-960E-6DDD564997CE}" presName="spaceRect" presStyleCnt="0"/>
      <dgm:spPr/>
    </dgm:pt>
    <dgm:pt modelId="{81652856-B34D-44E2-8BD1-8C8FCADA74B9}" type="pres">
      <dgm:prSet presAssocID="{FBB00E0D-0565-48FD-960E-6DDD564997C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C604515-3BE7-4B96-9039-68E876364FCB}" type="presOf" srcId="{FBB00E0D-0565-48FD-960E-6DDD564997CE}" destId="{81652856-B34D-44E2-8BD1-8C8FCADA74B9}" srcOrd="0" destOrd="0" presId="urn:microsoft.com/office/officeart/2018/2/layout/IconLabelList"/>
    <dgm:cxn modelId="{9B8CC91C-A140-4B30-98C8-A18E024FE349}" srcId="{27BD14E5-0C2B-4380-9703-4FB7A6504F55}" destId="{0425BBDF-13E9-4A83-827F-E344080D72E2}" srcOrd="0" destOrd="0" parTransId="{830B3C95-4CA8-4DD2-950B-9308B3E29ECF}" sibTransId="{C05A7034-4497-485B-B833-5A07191529D1}"/>
    <dgm:cxn modelId="{544C3963-5024-4B6F-92E1-C44DF2BACE21}" type="presOf" srcId="{0425BBDF-13E9-4A83-827F-E344080D72E2}" destId="{BA196D14-9E9C-45F5-85C6-8EBCEC8511E4}" srcOrd="0" destOrd="0" presId="urn:microsoft.com/office/officeart/2018/2/layout/IconLabelList"/>
    <dgm:cxn modelId="{E22D437D-C4E7-4E24-A34E-4FBC8081B85A}" srcId="{27BD14E5-0C2B-4380-9703-4FB7A6504F55}" destId="{01242009-6C40-420D-9CA7-817DF9A847E7}" srcOrd="1" destOrd="0" parTransId="{09EDB74F-649F-4CFB-B036-1BC2970996F9}" sibTransId="{3CBC44F1-AEE2-49B4-A2F5-AE2445C89D75}"/>
    <dgm:cxn modelId="{028A34A1-42FF-4274-8B13-A1310B124DB6}" srcId="{27BD14E5-0C2B-4380-9703-4FB7A6504F55}" destId="{FBB00E0D-0565-48FD-960E-6DDD564997CE}" srcOrd="2" destOrd="0" parTransId="{27CFBA76-9CCD-4DDA-B036-2669446334E0}" sibTransId="{19F7922F-7D55-419F-8567-FCF95042B0EB}"/>
    <dgm:cxn modelId="{DDEC39B6-C481-4E07-AEFF-E7121AB83F4D}" type="presOf" srcId="{01242009-6C40-420D-9CA7-817DF9A847E7}" destId="{EF60C91F-F6C5-48D7-B861-3EFD0628D369}" srcOrd="0" destOrd="0" presId="urn:microsoft.com/office/officeart/2018/2/layout/IconLabelList"/>
    <dgm:cxn modelId="{E2B050C0-92A2-4A4F-8F60-BD0F4BB027B5}" type="presOf" srcId="{27BD14E5-0C2B-4380-9703-4FB7A6504F55}" destId="{D9E048B3-6CA0-4656-8162-766972E5870E}" srcOrd="0" destOrd="0" presId="urn:microsoft.com/office/officeart/2018/2/layout/IconLabelList"/>
    <dgm:cxn modelId="{B30118F5-98B0-4C59-88F1-28A017D0CF74}" type="presParOf" srcId="{D9E048B3-6CA0-4656-8162-766972E5870E}" destId="{9177C0C4-C2CA-4704-8429-199D36B9C65E}" srcOrd="0" destOrd="0" presId="urn:microsoft.com/office/officeart/2018/2/layout/IconLabelList"/>
    <dgm:cxn modelId="{CF6B95F7-795E-4E4A-92EA-3C63D70276EC}" type="presParOf" srcId="{9177C0C4-C2CA-4704-8429-199D36B9C65E}" destId="{4B84F247-3A3C-4C51-9297-C34C5A8C2B1E}" srcOrd="0" destOrd="0" presId="urn:microsoft.com/office/officeart/2018/2/layout/IconLabelList"/>
    <dgm:cxn modelId="{F2F17B56-16A0-4ED4-83F5-A1135CBF5F4D}" type="presParOf" srcId="{9177C0C4-C2CA-4704-8429-199D36B9C65E}" destId="{9C591D39-FC98-4656-BA7D-522975AC8C65}" srcOrd="1" destOrd="0" presId="urn:microsoft.com/office/officeart/2018/2/layout/IconLabelList"/>
    <dgm:cxn modelId="{A061661F-7C1A-43DA-8830-29FB5222775C}" type="presParOf" srcId="{9177C0C4-C2CA-4704-8429-199D36B9C65E}" destId="{BA196D14-9E9C-45F5-85C6-8EBCEC8511E4}" srcOrd="2" destOrd="0" presId="urn:microsoft.com/office/officeart/2018/2/layout/IconLabelList"/>
    <dgm:cxn modelId="{DF6FD87A-9B17-4686-B958-DEECE1539859}" type="presParOf" srcId="{D9E048B3-6CA0-4656-8162-766972E5870E}" destId="{6B3509AC-7DE7-47E7-960E-363193BD697C}" srcOrd="1" destOrd="0" presId="urn:microsoft.com/office/officeart/2018/2/layout/IconLabelList"/>
    <dgm:cxn modelId="{D0589A37-0CAD-4A82-9175-2B4CA43E589F}" type="presParOf" srcId="{D9E048B3-6CA0-4656-8162-766972E5870E}" destId="{C620EE30-7C99-48B9-9775-A8C486FCE0BF}" srcOrd="2" destOrd="0" presId="urn:microsoft.com/office/officeart/2018/2/layout/IconLabelList"/>
    <dgm:cxn modelId="{6A0A55EA-ACFC-4CA9-A353-740D791B7EF9}" type="presParOf" srcId="{C620EE30-7C99-48B9-9775-A8C486FCE0BF}" destId="{FE1B306E-FBA4-4DAE-988E-BC090070AC52}" srcOrd="0" destOrd="0" presId="urn:microsoft.com/office/officeart/2018/2/layout/IconLabelList"/>
    <dgm:cxn modelId="{6F410C1E-D121-43EC-865E-E73A700FD1D4}" type="presParOf" srcId="{C620EE30-7C99-48B9-9775-A8C486FCE0BF}" destId="{AB0142C0-CBD8-4C31-BD0C-1D15780A2405}" srcOrd="1" destOrd="0" presId="urn:microsoft.com/office/officeart/2018/2/layout/IconLabelList"/>
    <dgm:cxn modelId="{13E79D3A-5910-48A1-BA95-5984CB625EC0}" type="presParOf" srcId="{C620EE30-7C99-48B9-9775-A8C486FCE0BF}" destId="{EF60C91F-F6C5-48D7-B861-3EFD0628D369}" srcOrd="2" destOrd="0" presId="urn:microsoft.com/office/officeart/2018/2/layout/IconLabelList"/>
    <dgm:cxn modelId="{E2C1E0A4-CDB0-4295-ABC0-21C5BD59990A}" type="presParOf" srcId="{D9E048B3-6CA0-4656-8162-766972E5870E}" destId="{2EDB58B0-3058-46BB-BEA6-CE1E16279C37}" srcOrd="3" destOrd="0" presId="urn:microsoft.com/office/officeart/2018/2/layout/IconLabelList"/>
    <dgm:cxn modelId="{BABBF2CB-59F1-4788-86E4-925E6D596D6A}" type="presParOf" srcId="{D9E048B3-6CA0-4656-8162-766972E5870E}" destId="{7BF0A80D-7A0B-453D-A2DC-5D12142AB6CD}" srcOrd="4" destOrd="0" presId="urn:microsoft.com/office/officeart/2018/2/layout/IconLabelList"/>
    <dgm:cxn modelId="{73BABB8B-6EB9-491D-9769-09B2D9D2CBAE}" type="presParOf" srcId="{7BF0A80D-7A0B-453D-A2DC-5D12142AB6CD}" destId="{DA4F905A-BC2D-4211-A7B1-1EDC9889C52A}" srcOrd="0" destOrd="0" presId="urn:microsoft.com/office/officeart/2018/2/layout/IconLabelList"/>
    <dgm:cxn modelId="{7D2CB801-BEF6-4AE2-90B7-188F902CBA3E}" type="presParOf" srcId="{7BF0A80D-7A0B-453D-A2DC-5D12142AB6CD}" destId="{2E9ACB59-01DD-45D0-AAE0-87FFD7CE4F6C}" srcOrd="1" destOrd="0" presId="urn:microsoft.com/office/officeart/2018/2/layout/IconLabelList"/>
    <dgm:cxn modelId="{7FE93458-7937-4F3A-9997-514E21E1097E}" type="presParOf" srcId="{7BF0A80D-7A0B-453D-A2DC-5D12142AB6CD}" destId="{81652856-B34D-44E2-8BD1-8C8FCADA74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65A1DA-B9F7-4197-8183-203D1B68445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0E3AF43-4899-4384-A1C7-00724DDE0B34}">
      <dgm:prSet/>
      <dgm:spPr/>
      <dgm:t>
        <a:bodyPr/>
        <a:lstStyle/>
        <a:p>
          <a:r>
            <a:rPr lang="en-US" dirty="0"/>
            <a:t>Tackling Employee Turnover</a:t>
          </a:r>
        </a:p>
      </dgm:t>
    </dgm:pt>
    <dgm:pt modelId="{71A2DECC-7ABA-4CE7-A963-291E7255C3DD}" type="parTrans" cxnId="{6026FADB-7D6A-441A-8CD1-ADBF88527F71}">
      <dgm:prSet/>
      <dgm:spPr/>
      <dgm:t>
        <a:bodyPr/>
        <a:lstStyle/>
        <a:p>
          <a:endParaRPr lang="en-US"/>
        </a:p>
      </dgm:t>
    </dgm:pt>
    <dgm:pt modelId="{2C20D9CB-5C8B-4BF5-9B2E-44967FF07729}" type="sibTrans" cxnId="{6026FADB-7D6A-441A-8CD1-ADBF88527F71}">
      <dgm:prSet/>
      <dgm:spPr/>
      <dgm:t>
        <a:bodyPr/>
        <a:lstStyle/>
        <a:p>
          <a:endParaRPr lang="en-US"/>
        </a:p>
      </dgm:t>
    </dgm:pt>
    <dgm:pt modelId="{7CB5BCC7-7196-4692-8929-467F4196F5C9}">
      <dgm:prSet/>
      <dgm:spPr/>
      <dgm:t>
        <a:bodyPr/>
        <a:lstStyle/>
        <a:p>
          <a:r>
            <a:rPr lang="en-US"/>
            <a:t>Financial &amp; Productivity Impact: High attrition affects costs, team stability, and project progress.</a:t>
          </a:r>
        </a:p>
      </dgm:t>
    </dgm:pt>
    <dgm:pt modelId="{C57B7165-B7F9-4E91-B158-9CA6EE86BB43}" type="parTrans" cxnId="{FDD191FF-A459-4217-98A8-31BD43378356}">
      <dgm:prSet/>
      <dgm:spPr/>
      <dgm:t>
        <a:bodyPr/>
        <a:lstStyle/>
        <a:p>
          <a:endParaRPr lang="en-US"/>
        </a:p>
      </dgm:t>
    </dgm:pt>
    <dgm:pt modelId="{B68DFBF1-544F-4D4F-874A-4C544240AFEB}" type="sibTrans" cxnId="{FDD191FF-A459-4217-98A8-31BD43378356}">
      <dgm:prSet/>
      <dgm:spPr/>
      <dgm:t>
        <a:bodyPr/>
        <a:lstStyle/>
        <a:p>
          <a:endParaRPr lang="en-US"/>
        </a:p>
      </dgm:t>
    </dgm:pt>
    <dgm:pt modelId="{0F78A4E7-2CF4-4C9D-882C-860A53B509FE}">
      <dgm:prSet/>
      <dgm:spPr/>
      <dgm:t>
        <a:bodyPr/>
        <a:lstStyle/>
        <a:p>
          <a:r>
            <a:rPr lang="en-US"/>
            <a:t>Uncovering Root Causes: Pinpointing key factors driving employee departure.</a:t>
          </a:r>
        </a:p>
      </dgm:t>
    </dgm:pt>
    <dgm:pt modelId="{3F68CD04-0749-41EA-AD98-B2B0B0DF8222}" type="parTrans" cxnId="{422B08F7-9CE7-44F0-99B1-30F89D6DE2BA}">
      <dgm:prSet/>
      <dgm:spPr/>
      <dgm:t>
        <a:bodyPr/>
        <a:lstStyle/>
        <a:p>
          <a:endParaRPr lang="en-US"/>
        </a:p>
      </dgm:t>
    </dgm:pt>
    <dgm:pt modelId="{C3A852EF-AB48-4962-9869-C0BF46194A31}" type="sibTrans" cxnId="{422B08F7-9CE7-44F0-99B1-30F89D6DE2BA}">
      <dgm:prSet/>
      <dgm:spPr/>
      <dgm:t>
        <a:bodyPr/>
        <a:lstStyle/>
        <a:p>
          <a:endParaRPr lang="en-US"/>
        </a:p>
      </dgm:t>
    </dgm:pt>
    <dgm:pt modelId="{8AE92730-9A00-423C-B121-43F275F1EBD6}">
      <dgm:prSet/>
      <dgm:spPr/>
      <dgm:t>
        <a:bodyPr/>
        <a:lstStyle/>
        <a:p>
          <a:r>
            <a:rPr lang="en-US"/>
            <a:t>Proactive Approach: Early intervention strategies to improve retention and culture.</a:t>
          </a:r>
        </a:p>
      </dgm:t>
    </dgm:pt>
    <dgm:pt modelId="{F4FD1454-7D0D-4C8E-B282-E3D5D4207BB9}" type="parTrans" cxnId="{5CFB2AB9-6684-4614-8A38-0E1019C72175}">
      <dgm:prSet/>
      <dgm:spPr/>
      <dgm:t>
        <a:bodyPr/>
        <a:lstStyle/>
        <a:p>
          <a:endParaRPr lang="en-US"/>
        </a:p>
      </dgm:t>
    </dgm:pt>
    <dgm:pt modelId="{B15187F6-3086-48DF-A198-89987B7102DA}" type="sibTrans" cxnId="{5CFB2AB9-6684-4614-8A38-0E1019C72175}">
      <dgm:prSet/>
      <dgm:spPr/>
      <dgm:t>
        <a:bodyPr/>
        <a:lstStyle/>
        <a:p>
          <a:endParaRPr lang="en-US"/>
        </a:p>
      </dgm:t>
    </dgm:pt>
    <dgm:pt modelId="{FB0EE9D5-7D0A-B645-8E63-A5274380BF69}" type="pres">
      <dgm:prSet presAssocID="{9B65A1DA-B9F7-4197-8183-203D1B684456}" presName="linear" presStyleCnt="0">
        <dgm:presLayoutVars>
          <dgm:animLvl val="lvl"/>
          <dgm:resizeHandles val="exact"/>
        </dgm:presLayoutVars>
      </dgm:prSet>
      <dgm:spPr/>
    </dgm:pt>
    <dgm:pt modelId="{A000710A-F110-9E4F-9E02-8EED32E4B9D9}" type="pres">
      <dgm:prSet presAssocID="{20E3AF43-4899-4384-A1C7-00724DDE0B3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D28CFF5-D68C-0441-BD2E-638EB94C9AEB}" type="pres">
      <dgm:prSet presAssocID="{2C20D9CB-5C8B-4BF5-9B2E-44967FF07729}" presName="spacer" presStyleCnt="0"/>
      <dgm:spPr/>
    </dgm:pt>
    <dgm:pt modelId="{6D96F9DF-5B91-B44A-A467-FC2E94CECC04}" type="pres">
      <dgm:prSet presAssocID="{7CB5BCC7-7196-4692-8929-467F4196F5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B1FE3FF-4F95-1D47-AE66-210A15F4E0B0}" type="pres">
      <dgm:prSet presAssocID="{B68DFBF1-544F-4D4F-874A-4C544240AFEB}" presName="spacer" presStyleCnt="0"/>
      <dgm:spPr/>
    </dgm:pt>
    <dgm:pt modelId="{7A4B6E77-E0EB-BD4C-8A21-7E01A40651DA}" type="pres">
      <dgm:prSet presAssocID="{0F78A4E7-2CF4-4C9D-882C-860A53B509F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EADEB0-449D-9C46-AC36-DB1C3508D73E}" type="pres">
      <dgm:prSet presAssocID="{C3A852EF-AB48-4962-9869-C0BF46194A31}" presName="spacer" presStyleCnt="0"/>
      <dgm:spPr/>
    </dgm:pt>
    <dgm:pt modelId="{D053DC6F-1BFF-884B-955A-2B1E214DED36}" type="pres">
      <dgm:prSet presAssocID="{8AE92730-9A00-423C-B121-43F275F1EBD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81A1427-86C9-2F44-B12C-3606AEA48532}" type="presOf" srcId="{20E3AF43-4899-4384-A1C7-00724DDE0B34}" destId="{A000710A-F110-9E4F-9E02-8EED32E4B9D9}" srcOrd="0" destOrd="0" presId="urn:microsoft.com/office/officeart/2005/8/layout/vList2"/>
    <dgm:cxn modelId="{1BD8E028-05CB-EA41-83F4-2A2498548320}" type="presOf" srcId="{7CB5BCC7-7196-4692-8929-467F4196F5C9}" destId="{6D96F9DF-5B91-B44A-A467-FC2E94CECC04}" srcOrd="0" destOrd="0" presId="urn:microsoft.com/office/officeart/2005/8/layout/vList2"/>
    <dgm:cxn modelId="{7561604B-ABA9-314F-8B51-225B54C93BAE}" type="presOf" srcId="{8AE92730-9A00-423C-B121-43F275F1EBD6}" destId="{D053DC6F-1BFF-884B-955A-2B1E214DED36}" srcOrd="0" destOrd="0" presId="urn:microsoft.com/office/officeart/2005/8/layout/vList2"/>
    <dgm:cxn modelId="{4F2DAF79-1A65-5E41-9A2E-83C3134F8939}" type="presOf" srcId="{0F78A4E7-2CF4-4C9D-882C-860A53B509FE}" destId="{7A4B6E77-E0EB-BD4C-8A21-7E01A40651DA}" srcOrd="0" destOrd="0" presId="urn:microsoft.com/office/officeart/2005/8/layout/vList2"/>
    <dgm:cxn modelId="{CF519C9B-1B83-BA47-9606-85F3A75A9874}" type="presOf" srcId="{9B65A1DA-B9F7-4197-8183-203D1B684456}" destId="{FB0EE9D5-7D0A-B645-8E63-A5274380BF69}" srcOrd="0" destOrd="0" presId="urn:microsoft.com/office/officeart/2005/8/layout/vList2"/>
    <dgm:cxn modelId="{5CFB2AB9-6684-4614-8A38-0E1019C72175}" srcId="{9B65A1DA-B9F7-4197-8183-203D1B684456}" destId="{8AE92730-9A00-423C-B121-43F275F1EBD6}" srcOrd="3" destOrd="0" parTransId="{F4FD1454-7D0D-4C8E-B282-E3D5D4207BB9}" sibTransId="{B15187F6-3086-48DF-A198-89987B7102DA}"/>
    <dgm:cxn modelId="{6026FADB-7D6A-441A-8CD1-ADBF88527F71}" srcId="{9B65A1DA-B9F7-4197-8183-203D1B684456}" destId="{20E3AF43-4899-4384-A1C7-00724DDE0B34}" srcOrd="0" destOrd="0" parTransId="{71A2DECC-7ABA-4CE7-A963-291E7255C3DD}" sibTransId="{2C20D9CB-5C8B-4BF5-9B2E-44967FF07729}"/>
    <dgm:cxn modelId="{422B08F7-9CE7-44F0-99B1-30F89D6DE2BA}" srcId="{9B65A1DA-B9F7-4197-8183-203D1B684456}" destId="{0F78A4E7-2CF4-4C9D-882C-860A53B509FE}" srcOrd="2" destOrd="0" parTransId="{3F68CD04-0749-41EA-AD98-B2B0B0DF8222}" sibTransId="{C3A852EF-AB48-4962-9869-C0BF46194A31}"/>
    <dgm:cxn modelId="{FDD191FF-A459-4217-98A8-31BD43378356}" srcId="{9B65A1DA-B9F7-4197-8183-203D1B684456}" destId="{7CB5BCC7-7196-4692-8929-467F4196F5C9}" srcOrd="1" destOrd="0" parTransId="{C57B7165-B7F9-4E91-B158-9CA6EE86BB43}" sibTransId="{B68DFBF1-544F-4D4F-874A-4C544240AFEB}"/>
    <dgm:cxn modelId="{EFF4965B-C8D6-6A41-A645-EBD756125E32}" type="presParOf" srcId="{FB0EE9D5-7D0A-B645-8E63-A5274380BF69}" destId="{A000710A-F110-9E4F-9E02-8EED32E4B9D9}" srcOrd="0" destOrd="0" presId="urn:microsoft.com/office/officeart/2005/8/layout/vList2"/>
    <dgm:cxn modelId="{73B6EEBD-09E8-FD4A-84A4-1262448B8280}" type="presParOf" srcId="{FB0EE9D5-7D0A-B645-8E63-A5274380BF69}" destId="{0D28CFF5-D68C-0441-BD2E-638EB94C9AEB}" srcOrd="1" destOrd="0" presId="urn:microsoft.com/office/officeart/2005/8/layout/vList2"/>
    <dgm:cxn modelId="{A22BAEF8-26EE-A047-8ECB-F47E236B286C}" type="presParOf" srcId="{FB0EE9D5-7D0A-B645-8E63-A5274380BF69}" destId="{6D96F9DF-5B91-B44A-A467-FC2E94CECC04}" srcOrd="2" destOrd="0" presId="urn:microsoft.com/office/officeart/2005/8/layout/vList2"/>
    <dgm:cxn modelId="{5F5D5E6E-E5C0-6746-BD47-1DEE870687CB}" type="presParOf" srcId="{FB0EE9D5-7D0A-B645-8E63-A5274380BF69}" destId="{6B1FE3FF-4F95-1D47-AE66-210A15F4E0B0}" srcOrd="3" destOrd="0" presId="urn:microsoft.com/office/officeart/2005/8/layout/vList2"/>
    <dgm:cxn modelId="{12A16452-0412-1B4D-B0FF-B563450BC496}" type="presParOf" srcId="{FB0EE9D5-7D0A-B645-8E63-A5274380BF69}" destId="{7A4B6E77-E0EB-BD4C-8A21-7E01A40651DA}" srcOrd="4" destOrd="0" presId="urn:microsoft.com/office/officeart/2005/8/layout/vList2"/>
    <dgm:cxn modelId="{198FD2C1-2941-FA43-861A-B668F206C25C}" type="presParOf" srcId="{FB0EE9D5-7D0A-B645-8E63-A5274380BF69}" destId="{E3EADEB0-449D-9C46-AC36-DB1C3508D73E}" srcOrd="5" destOrd="0" presId="urn:microsoft.com/office/officeart/2005/8/layout/vList2"/>
    <dgm:cxn modelId="{55681C13-2FD7-1844-A513-15C8A8A56AA8}" type="presParOf" srcId="{FB0EE9D5-7D0A-B645-8E63-A5274380BF69}" destId="{D053DC6F-1BFF-884B-955A-2B1E214DED3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4F247-3A3C-4C51-9297-C34C5A8C2B1E}">
      <dsp:nvSpPr>
        <dsp:cNvPr id="0" name=""/>
        <dsp:cNvSpPr/>
      </dsp:nvSpPr>
      <dsp:spPr>
        <a:xfrm>
          <a:off x="1336986" y="312647"/>
          <a:ext cx="999073" cy="9990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96D14-9E9C-45F5-85C6-8EBCEC8511E4}">
      <dsp:nvSpPr>
        <dsp:cNvPr id="0" name=""/>
        <dsp:cNvSpPr/>
      </dsp:nvSpPr>
      <dsp:spPr>
        <a:xfrm>
          <a:off x="726441" y="1626617"/>
          <a:ext cx="22201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Predictive Analytics: Identify employees at risk of leaving.</a:t>
          </a:r>
        </a:p>
      </dsp:txBody>
      <dsp:txXfrm>
        <a:off x="726441" y="1626617"/>
        <a:ext cx="2220162" cy="720000"/>
      </dsp:txXfrm>
    </dsp:sp>
    <dsp:sp modelId="{FE1B306E-FBA4-4DAE-988E-BC090070AC52}">
      <dsp:nvSpPr>
        <dsp:cNvPr id="0" name=""/>
        <dsp:cNvSpPr/>
      </dsp:nvSpPr>
      <dsp:spPr>
        <a:xfrm>
          <a:off x="3945678" y="312647"/>
          <a:ext cx="999073" cy="9990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0C91F-F6C5-48D7-B861-3EFD0628D369}">
      <dsp:nvSpPr>
        <dsp:cNvPr id="0" name=""/>
        <dsp:cNvSpPr/>
      </dsp:nvSpPr>
      <dsp:spPr>
        <a:xfrm>
          <a:off x="3335133" y="1626617"/>
          <a:ext cx="22201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Machine Learning Models: Use data-driven techniques to uncover attrition factors.</a:t>
          </a:r>
        </a:p>
      </dsp:txBody>
      <dsp:txXfrm>
        <a:off x="3335133" y="1626617"/>
        <a:ext cx="2220162" cy="720000"/>
      </dsp:txXfrm>
    </dsp:sp>
    <dsp:sp modelId="{DA4F905A-BC2D-4211-A7B1-1EDC9889C52A}">
      <dsp:nvSpPr>
        <dsp:cNvPr id="0" name=""/>
        <dsp:cNvSpPr/>
      </dsp:nvSpPr>
      <dsp:spPr>
        <a:xfrm>
          <a:off x="2641332" y="2901657"/>
          <a:ext cx="999073" cy="9990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52856-B34D-44E2-8BD1-8C8FCADA74B9}">
      <dsp:nvSpPr>
        <dsp:cNvPr id="0" name=""/>
        <dsp:cNvSpPr/>
      </dsp:nvSpPr>
      <dsp:spPr>
        <a:xfrm>
          <a:off x="2030787" y="4215627"/>
          <a:ext cx="22201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Empowering Decisions: Enable proactive talent retention through actionable insights.</a:t>
          </a:r>
        </a:p>
      </dsp:txBody>
      <dsp:txXfrm>
        <a:off x="2030787" y="4215627"/>
        <a:ext cx="22201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0710A-F110-9E4F-9E02-8EED32E4B9D9}">
      <dsp:nvSpPr>
        <dsp:cNvPr id="0" name=""/>
        <dsp:cNvSpPr/>
      </dsp:nvSpPr>
      <dsp:spPr>
        <a:xfrm>
          <a:off x="0" y="36081"/>
          <a:ext cx="5102662" cy="1097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Tackling Employee Turnover</a:t>
          </a:r>
        </a:p>
      </dsp:txBody>
      <dsp:txXfrm>
        <a:off x="53599" y="89680"/>
        <a:ext cx="4995464" cy="990773"/>
      </dsp:txXfrm>
    </dsp:sp>
    <dsp:sp modelId="{6D96F9DF-5B91-B44A-A467-FC2E94CECC04}">
      <dsp:nvSpPr>
        <dsp:cNvPr id="0" name=""/>
        <dsp:cNvSpPr/>
      </dsp:nvSpPr>
      <dsp:spPr>
        <a:xfrm>
          <a:off x="0" y="1197413"/>
          <a:ext cx="5102662" cy="10979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Financial &amp; Productivity Impact: High attrition affects costs, team stability, and project progress.</a:t>
          </a:r>
        </a:p>
      </dsp:txBody>
      <dsp:txXfrm>
        <a:off x="53599" y="1251012"/>
        <a:ext cx="4995464" cy="990773"/>
      </dsp:txXfrm>
    </dsp:sp>
    <dsp:sp modelId="{7A4B6E77-E0EB-BD4C-8A21-7E01A40651DA}">
      <dsp:nvSpPr>
        <dsp:cNvPr id="0" name=""/>
        <dsp:cNvSpPr/>
      </dsp:nvSpPr>
      <dsp:spPr>
        <a:xfrm>
          <a:off x="0" y="2358745"/>
          <a:ext cx="5102662" cy="109797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Uncovering Root Causes: Pinpointing key factors driving employee departure.</a:t>
          </a:r>
        </a:p>
      </dsp:txBody>
      <dsp:txXfrm>
        <a:off x="53599" y="2412344"/>
        <a:ext cx="4995464" cy="990773"/>
      </dsp:txXfrm>
    </dsp:sp>
    <dsp:sp modelId="{D053DC6F-1BFF-884B-955A-2B1E214DED36}">
      <dsp:nvSpPr>
        <dsp:cNvPr id="0" name=""/>
        <dsp:cNvSpPr/>
      </dsp:nvSpPr>
      <dsp:spPr>
        <a:xfrm>
          <a:off x="0" y="3520076"/>
          <a:ext cx="5102662" cy="10979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Proactive Approach: Early intervention strategies to improve retention and culture.</a:t>
          </a:r>
        </a:p>
      </dsp:txBody>
      <dsp:txXfrm>
        <a:off x="53599" y="3573675"/>
        <a:ext cx="4995464" cy="990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5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4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40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16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02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15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7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7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20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1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7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7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1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6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0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0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8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8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8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People Discussing">
            <a:extLst>
              <a:ext uri="{FF2B5EF4-FFF2-40B4-BE49-F238E27FC236}">
                <a16:creationId xmlns:a16="http://schemas.microsoft.com/office/drawing/2014/main" id="{178F475F-E705-B6FA-8A63-CA8D609AC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84" r="1" b="1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D3675-AB83-E57F-85C0-C4BE7755A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458" y="664358"/>
            <a:ext cx="5713163" cy="2832404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Future-Proofing Talent: A Data-Driven Approach for Employee Attrition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2AD3F-E938-91C6-ABC5-D244BF82A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9427" y="5199961"/>
            <a:ext cx="3422574" cy="1266198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Name – Maheshwar Rao Bandi</a:t>
            </a:r>
          </a:p>
          <a:p>
            <a:r>
              <a:rPr lang="en-US" dirty="0">
                <a:solidFill>
                  <a:srgbClr val="FFFFFF"/>
                </a:solidFill>
              </a:rPr>
              <a:t>Student Id - 16355332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Audio Recording Sep 30, 2024 at 12:25:10 AM">
            <a:hlinkClick r:id="" action="ppaction://media"/>
            <a:extLst>
              <a:ext uri="{FF2B5EF4-FFF2-40B4-BE49-F238E27FC236}">
                <a16:creationId xmlns:a16="http://schemas.microsoft.com/office/drawing/2014/main" id="{A0EFFD75-4793-00FD-8D92-05F6A4C2968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78544" y="60451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FE65-FF74-EDD5-C939-44D59400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39" y="1887216"/>
            <a:ext cx="4421499" cy="24564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Overview -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054A9C5-1194-16E8-18A3-8E5741E07D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18100" y="803275"/>
          <a:ext cx="6281738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Recording Sep 30, 2024 at 12:33:14 AM">
            <a:hlinkClick r:id="" action="ppaction://media"/>
            <a:extLst>
              <a:ext uri="{FF2B5EF4-FFF2-40B4-BE49-F238E27FC236}">
                <a16:creationId xmlns:a16="http://schemas.microsoft.com/office/drawing/2014/main" id="{FEFA32CC-C689-6967-43C0-6A7227F8D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52671" y="599733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6085-5E05-FA12-62BE-022C85C7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72" y="1522624"/>
            <a:ext cx="5489153" cy="156210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Need for This Project -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ADCD8E-9D9B-2FB8-1CCB-CCA523875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240959"/>
              </p:ext>
            </p:extLst>
          </p:nvPr>
        </p:nvGraphicFramePr>
        <p:xfrm>
          <a:off x="6083225" y="1100567"/>
          <a:ext cx="5102662" cy="465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Recording Sep 30, 2024 at 12:47:56 AM">
            <a:hlinkClick r:id="" action="ppaction://media"/>
            <a:extLst>
              <a:ext uri="{FF2B5EF4-FFF2-40B4-BE49-F238E27FC236}">
                <a16:creationId xmlns:a16="http://schemas.microsoft.com/office/drawing/2014/main" id="{5962A1F2-FB59-A0DD-828F-00C6B51AC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85887" y="58475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8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B535-2D8E-723A-A6FA-601DF141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330" y="485564"/>
            <a:ext cx="6659988" cy="13608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Key Differentiators, Challenges &amp; Essentials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804715-6162-2A0E-6C61-2FB2FE26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540" y="1698172"/>
            <a:ext cx="7160963" cy="51598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Key Differentiators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In-Depth Analysis: Moving beyond traditional reporting by leveraging predictive analytics to identify potential attrition risks early 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Proactive Strategy: Adopting a future-focused approach to address and prevent turnover before it impacts the organization.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Challenges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Gathering &amp; Quality: Sourcing accurate and diverse data across HR systems.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Privacy Regulations: Ensuring compliance with data protection laws (e.g., GDPR).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Model Clarity: Making sure predictive results are easily understood by HR teams.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Essentials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Access to Key Data: Robust HR records, performance data, and external benchmarks.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HR Collaboration &amp; Support: Partnering to translate insights into actionable retention strategies.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BE78B381-2787-5EFB-FE00-DBA9148D1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0484" y="1906013"/>
            <a:ext cx="2975262" cy="2975262"/>
          </a:xfrm>
          <a:prstGeom prst="rect">
            <a:avLst/>
          </a:prstGeom>
        </p:spPr>
      </p:pic>
      <p:pic>
        <p:nvPicPr>
          <p:cNvPr id="4" name="Audio Recording Sep 30, 2024 at 12:50:02 AM">
            <a:hlinkClick r:id="" action="ppaction://media"/>
            <a:extLst>
              <a:ext uri="{FF2B5EF4-FFF2-40B4-BE49-F238E27FC236}">
                <a16:creationId xmlns:a16="http://schemas.microsoft.com/office/drawing/2014/main" id="{A3524537-BB2A-0B06-FA3A-A21FB4897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1446" y="6372436"/>
            <a:ext cx="485564" cy="4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16EB-8AE4-8D90-8ECE-8BB995776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832823"/>
            <a:ext cx="10364451" cy="1596177"/>
          </a:xfrm>
        </p:spPr>
        <p:txBody>
          <a:bodyPr>
            <a:normAutofit/>
          </a:bodyPr>
          <a:lstStyle/>
          <a:p>
            <a:r>
              <a:rPr lang="en-US" sz="8800" b="1" dirty="0"/>
              <a:t>Thank you</a:t>
            </a:r>
          </a:p>
        </p:txBody>
      </p:sp>
      <p:pic>
        <p:nvPicPr>
          <p:cNvPr id="3" name="Audio Recording Sep 30, 2024 at 12:55:48 AM">
            <a:hlinkClick r:id="" action="ppaction://media"/>
            <a:extLst>
              <a:ext uri="{FF2B5EF4-FFF2-40B4-BE49-F238E27FC236}">
                <a16:creationId xmlns:a16="http://schemas.microsoft.com/office/drawing/2014/main" id="{682C1A21-9429-4CDB-BD4A-008BAF296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71825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{9141BEE2-8FF5-234F-9D39-75E0072637D8}tf10001073</Template>
  <TotalTime>46</TotalTime>
  <Words>230</Words>
  <Application>Microsoft Macintosh PowerPoint</Application>
  <PresentationFormat>Widescreen</PresentationFormat>
  <Paragraphs>24</Paragraphs>
  <Slides>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Droplet</vt:lpstr>
      <vt:lpstr>Future-Proofing Talent: A Data-Driven Approach for Employee Attrition</vt:lpstr>
      <vt:lpstr>Project Overview -</vt:lpstr>
      <vt:lpstr>The Need for This Project -</vt:lpstr>
      <vt:lpstr> Key Differentiators, Challenges &amp; Essentials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Future-Proofing Talent: A Data-Driven Approach for Employee Attrition</dc:title>
  <dc:creator>Bandi, Maheshwar Rao</dc:creator>
  <cp:lastModifiedBy>Bandi, Maheshwar Rao</cp:lastModifiedBy>
  <cp:revision>1</cp:revision>
  <dcterms:created xsi:type="dcterms:W3CDTF">2024-09-30T05:14:28Z</dcterms:created>
  <dcterms:modified xsi:type="dcterms:W3CDTF">2024-09-30T06:01:12Z</dcterms:modified>
</cp:coreProperties>
</file>